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ivvic" pitchFamily="2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Playfair Display" panose="00000500000000000000" pitchFamily="2" charset="0"/>
      <p:regular r:id="rId23"/>
      <p:bold r:id="rId24"/>
      <p:italic r:id="rId25"/>
      <p:boldItalic r:id="rId26"/>
    </p:embeddedFont>
    <p:embeddedFont>
      <p:font typeface="Playfair Display SemiBold" panose="020B0604020202020204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GONZAGUE Alice" userId="f8883200-0fd6-4394-b0ee-730c31257b11" providerId="ADAL" clId="{62F34D8B-F15C-435D-9379-BD3CD09B8AF5}"/>
    <pc:docChg chg="undo custSel modSld">
      <pc:chgData name="DEGONZAGUE Alice" userId="f8883200-0fd6-4394-b0ee-730c31257b11" providerId="ADAL" clId="{62F34D8B-F15C-435D-9379-BD3CD09B8AF5}" dt="2022-11-30T15:48:29.937" v="90" actId="1036"/>
      <pc:docMkLst>
        <pc:docMk/>
      </pc:docMkLst>
      <pc:sldChg chg="modSp mod">
        <pc:chgData name="DEGONZAGUE Alice" userId="f8883200-0fd6-4394-b0ee-730c31257b11" providerId="ADAL" clId="{62F34D8B-F15C-435D-9379-BD3CD09B8AF5}" dt="2022-11-30T15:46:35.510" v="2"/>
        <pc:sldMkLst>
          <pc:docMk/>
          <pc:sldMk cId="0" sldId="256"/>
        </pc:sldMkLst>
        <pc:spChg chg="mod">
          <ac:chgData name="DEGONZAGUE Alice" userId="f8883200-0fd6-4394-b0ee-730c31257b11" providerId="ADAL" clId="{62F34D8B-F15C-435D-9379-BD3CD09B8AF5}" dt="2022-11-30T15:46:35.510" v="2"/>
          <ac:spMkLst>
            <pc:docMk/>
            <pc:sldMk cId="0" sldId="256"/>
            <ac:spMk id="170" creationId="{00000000-0000-0000-0000-000000000000}"/>
          </ac:spMkLst>
        </pc:spChg>
      </pc:sldChg>
      <pc:sldChg chg="addSp modSp mod">
        <pc:chgData name="DEGONZAGUE Alice" userId="f8883200-0fd6-4394-b0ee-730c31257b11" providerId="ADAL" clId="{62F34D8B-F15C-435D-9379-BD3CD09B8AF5}" dt="2022-11-30T15:48:29.937" v="90" actId="1036"/>
        <pc:sldMkLst>
          <pc:docMk/>
          <pc:sldMk cId="0" sldId="267"/>
        </pc:sldMkLst>
        <pc:spChg chg="add mod">
          <ac:chgData name="DEGONZAGUE Alice" userId="f8883200-0fd6-4394-b0ee-730c31257b11" providerId="ADAL" clId="{62F34D8B-F15C-435D-9379-BD3CD09B8AF5}" dt="2022-11-30T15:48:29.937" v="90" actId="1036"/>
          <ac:spMkLst>
            <pc:docMk/>
            <pc:sldMk cId="0" sldId="267"/>
            <ac:spMk id="4" creationId="{6A11AFDF-1F75-465A-8746-D4B3B5108728}"/>
          </ac:spMkLst>
        </pc:spChg>
        <pc:spChg chg="mod">
          <ac:chgData name="DEGONZAGUE Alice" userId="f8883200-0fd6-4394-b0ee-730c31257b11" providerId="ADAL" clId="{62F34D8B-F15C-435D-9379-BD3CD09B8AF5}" dt="2022-11-30T15:48:29.937" v="90" actId="1036"/>
          <ac:spMkLst>
            <pc:docMk/>
            <pc:sldMk cId="0" sldId="267"/>
            <ac:spMk id="25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eeae473a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9eeae473a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eeae473a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eeae473a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24a92b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24a92be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30325341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30325341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eeae473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eeae473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eeae473a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9eeae473a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eeae473a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eeae473a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eeae473a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9eeae473a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eeae473a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eeae473a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9eeae473a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9eeae473a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9eeae473a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9eeae473a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eeae473a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9eeae473a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67500" y="1487125"/>
            <a:ext cx="7809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685800" y="3052125"/>
            <a:ext cx="7809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eges">
  <p:cSld name="CUSTOM_2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5896500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/>
          <p:nvPr/>
        </p:nvSpPr>
        <p:spPr>
          <a:xfrm>
            <a:off x="66332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494850" y="571500"/>
            <a:ext cx="64707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226600" y="2878501"/>
            <a:ext cx="299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2"/>
          </p:nvPr>
        </p:nvSpPr>
        <p:spPr>
          <a:xfrm>
            <a:off x="5226600" y="1891775"/>
            <a:ext cx="2990100" cy="9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i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3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4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5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6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2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flipH="1">
            <a:off x="667450" y="1593325"/>
            <a:ext cx="3235200" cy="12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 flipH="1">
            <a:off x="667450" y="2794175"/>
            <a:ext cx="32352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667500" y="180918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2"/>
          </p:nvPr>
        </p:nvSpPr>
        <p:spPr>
          <a:xfrm>
            <a:off x="667500" y="221478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3328950" y="180918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4"/>
          </p:nvPr>
        </p:nvSpPr>
        <p:spPr>
          <a:xfrm>
            <a:off x="3328950" y="221478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5"/>
          </p:nvPr>
        </p:nvSpPr>
        <p:spPr>
          <a:xfrm>
            <a:off x="5990400" y="180918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6"/>
          </p:nvPr>
        </p:nvSpPr>
        <p:spPr>
          <a:xfrm>
            <a:off x="5990400" y="221478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7"/>
          </p:nvPr>
        </p:nvSpPr>
        <p:spPr>
          <a:xfrm>
            <a:off x="667500" y="3313050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8"/>
          </p:nvPr>
        </p:nvSpPr>
        <p:spPr>
          <a:xfrm>
            <a:off x="667500" y="3718650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9"/>
          </p:nvPr>
        </p:nvSpPr>
        <p:spPr>
          <a:xfrm>
            <a:off x="3328950" y="3313050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3"/>
          </p:nvPr>
        </p:nvSpPr>
        <p:spPr>
          <a:xfrm>
            <a:off x="3328950" y="3718650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4"/>
          </p:nvPr>
        </p:nvSpPr>
        <p:spPr>
          <a:xfrm>
            <a:off x="5990400" y="3313050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5"/>
          </p:nvPr>
        </p:nvSpPr>
        <p:spPr>
          <a:xfrm>
            <a:off x="5990400" y="3718650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 rot="-5400000">
            <a:off x="4284300" y="-4284500"/>
            <a:ext cx="580500" cy="9149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/>
          <p:nvPr/>
        </p:nvSpPr>
        <p:spPr>
          <a:xfrm rot="10800000" flipH="1">
            <a:off x="-27750" y="4583400"/>
            <a:ext cx="9171600" cy="560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/>
          <p:nvPr/>
        </p:nvSpPr>
        <p:spPr>
          <a:xfrm rot="10800000" flipH="1">
            <a:off x="0" y="-25"/>
            <a:ext cx="9139800" cy="576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CUSTOM_7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4572000" y="495300"/>
            <a:ext cx="39045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>
            <a:off x="4572000" y="1272563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 idx="2"/>
          </p:nvPr>
        </p:nvSpPr>
        <p:spPr>
          <a:xfrm>
            <a:off x="4572000" y="1891900"/>
            <a:ext cx="39045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4572000" y="2669325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4"/>
          </p:nvPr>
        </p:nvSpPr>
        <p:spPr>
          <a:xfrm>
            <a:off x="4572000" y="3364200"/>
            <a:ext cx="39045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5"/>
          </p:nvPr>
        </p:nvSpPr>
        <p:spPr>
          <a:xfrm>
            <a:off x="4572000" y="4141500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0" y="0"/>
            <a:ext cx="39045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4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CUSTOM_8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667500" y="3360064"/>
            <a:ext cx="23145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2"/>
          </p:nvPr>
        </p:nvSpPr>
        <p:spPr>
          <a:xfrm>
            <a:off x="667675" y="376135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3"/>
          </p:nvPr>
        </p:nvSpPr>
        <p:spPr>
          <a:xfrm>
            <a:off x="3414748" y="3360064"/>
            <a:ext cx="2311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"/>
          </p:nvPr>
        </p:nvSpPr>
        <p:spPr>
          <a:xfrm>
            <a:off x="3414745" y="376135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5"/>
          </p:nvPr>
        </p:nvSpPr>
        <p:spPr>
          <a:xfrm>
            <a:off x="6161826" y="3360064"/>
            <a:ext cx="2311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6"/>
          </p:nvPr>
        </p:nvSpPr>
        <p:spPr>
          <a:xfrm>
            <a:off x="6161824" y="376135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3">
  <p:cSld name="CUSTOM_9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486400" y="1437173"/>
            <a:ext cx="2990100" cy="8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486250" y="2306720"/>
            <a:ext cx="29901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4">
  <p:cSld name="CUSTOM_10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667650" y="1735300"/>
            <a:ext cx="29901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667500" y="2312000"/>
            <a:ext cx="29901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bg>
      <p:bgPr>
        <a:solidFill>
          <a:schemeClr val="dk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67500" y="13575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1"/>
          </p:nvPr>
        </p:nvSpPr>
        <p:spPr>
          <a:xfrm>
            <a:off x="667500" y="25767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5106600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sz="1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5">
  <p:cSld name="CUSTOM_14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67500" y="571500"/>
            <a:ext cx="4818900" cy="8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667500" y="1562550"/>
            <a:ext cx="78090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CUSTOM_1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735225" y="2414458"/>
            <a:ext cx="23145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2"/>
          </p:nvPr>
        </p:nvSpPr>
        <p:spPr>
          <a:xfrm>
            <a:off x="735400" y="2826392"/>
            <a:ext cx="23145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3"/>
          </p:nvPr>
        </p:nvSpPr>
        <p:spPr>
          <a:xfrm>
            <a:off x="3414745" y="2414458"/>
            <a:ext cx="2311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4"/>
          </p:nvPr>
        </p:nvSpPr>
        <p:spPr>
          <a:xfrm>
            <a:off x="3414744" y="2826392"/>
            <a:ext cx="23145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5"/>
          </p:nvPr>
        </p:nvSpPr>
        <p:spPr>
          <a:xfrm>
            <a:off x="6161820" y="2414458"/>
            <a:ext cx="2311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6"/>
          </p:nvPr>
        </p:nvSpPr>
        <p:spPr>
          <a:xfrm>
            <a:off x="6161822" y="2826392"/>
            <a:ext cx="23145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 hasCustomPrompt="1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667500" y="2964863"/>
            <a:ext cx="51420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9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CUSTOM_20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5872236" y="1114800"/>
            <a:ext cx="273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2"/>
          </p:nvPr>
        </p:nvSpPr>
        <p:spPr>
          <a:xfrm>
            <a:off x="5872236" y="3685800"/>
            <a:ext cx="273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5872236" y="2400300"/>
            <a:ext cx="273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hasCustomPrompt="1"/>
          </p:nvPr>
        </p:nvSpPr>
        <p:spPr>
          <a:xfrm>
            <a:off x="3421825" y="555345"/>
            <a:ext cx="26028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 idx="4" hasCustomPrompt="1"/>
          </p:nvPr>
        </p:nvSpPr>
        <p:spPr>
          <a:xfrm>
            <a:off x="3421825" y="1840845"/>
            <a:ext cx="26028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5" hasCustomPrompt="1"/>
          </p:nvPr>
        </p:nvSpPr>
        <p:spPr>
          <a:xfrm>
            <a:off x="3421825" y="3126345"/>
            <a:ext cx="26028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9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5" name="Google Shape;155;p30"/>
          <p:cNvSpPr/>
          <p:nvPr/>
        </p:nvSpPr>
        <p:spPr>
          <a:xfrm>
            <a:off x="0" y="-35875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8476500" y="-18000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CUSTOM_2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2"/>
          </p:nvPr>
        </p:nvSpPr>
        <p:spPr>
          <a:xfrm>
            <a:off x="1238525" y="2596900"/>
            <a:ext cx="30084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ubTitle" idx="3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4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1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226600" y="1815550"/>
            <a:ext cx="26076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4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67500" y="1676250"/>
            <a:ext cx="7809000" cy="8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63600" y="2733750"/>
            <a:ext cx="7809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13988" y="868680"/>
            <a:ext cx="4915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2114813" y="1776153"/>
            <a:ext cx="4915200" cy="28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5391900" y="2269200"/>
            <a:ext cx="30846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500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7500" y="445025"/>
            <a:ext cx="780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67500" y="1152475"/>
            <a:ext cx="7809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yfinance/" TargetMode="External"/><Relationship Id="rId3" Type="http://schemas.openxmlformats.org/officeDocument/2006/relationships/hyperlink" Target="https://plotly.com/python-api-reference/generated/plotly.graph_objects.Scatter.html" TargetMode="External"/><Relationship Id="rId7" Type="http://schemas.openxmlformats.org/officeDocument/2006/relationships/hyperlink" Target="https://analyzingalpha.com/yfinance-pyth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plotly.com/python/candlestick-charts/" TargetMode="External"/><Relationship Id="rId5" Type="http://schemas.openxmlformats.org/officeDocument/2006/relationships/hyperlink" Target="https://python.plainenglish.io/building-a-simple-stock-screener-using-streamlit-and-python-plotly-library-a6f04a2e40f9" TargetMode="External"/><Relationship Id="rId10" Type="http://schemas.openxmlformats.org/officeDocument/2006/relationships/hyperlink" Target="https://docs.streamlit.io/library/api-reference/control-flow/st.experimental_rerun" TargetMode="External"/><Relationship Id="rId4" Type="http://schemas.openxmlformats.org/officeDocument/2006/relationships/hyperlink" Target="https://community.plotly.com/t/apply-color-groups-for-multiple-traces/59950/2" TargetMode="External"/><Relationship Id="rId9" Type="http://schemas.openxmlformats.org/officeDocument/2006/relationships/hyperlink" Target="https://docs.streamlit.io/library/advanced-features/themi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12" Type="http://schemas.microsoft.com/office/2007/relationships/hdphoto" Target="../media/hdphoto1.wdp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microsoft.com/office/2007/relationships/hdphoto" Target="../media/hdphoto1.wdp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microsoft.com/office/2007/relationships/hdphoto" Target="../media/hdphoto1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5055825" y="2207996"/>
            <a:ext cx="32625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Dashboard</a:t>
            </a:r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"/>
          </p:nvPr>
        </p:nvSpPr>
        <p:spPr>
          <a:xfrm>
            <a:off x="5070000" y="2829588"/>
            <a:ext cx="32625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Alice Degonzague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30</a:t>
            </a:r>
            <a:r>
              <a:rPr lang="en" baseline="30000" dirty="0">
                <a:solidFill>
                  <a:schemeClr val="lt1"/>
                </a:solidFill>
              </a:rPr>
              <a:t>th</a:t>
            </a:r>
            <a:r>
              <a:rPr lang="en" dirty="0">
                <a:solidFill>
                  <a:srgbClr val="232629"/>
                </a:solidFill>
              </a:rPr>
              <a:t> </a:t>
            </a:r>
            <a:r>
              <a:rPr lang="en" dirty="0"/>
              <a:t> November, 2022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50" y="1827000"/>
            <a:ext cx="4066884" cy="148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/>
        </p:nvSpPr>
        <p:spPr>
          <a:xfrm>
            <a:off x="474900" y="366075"/>
            <a:ext cx="48795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06. Analysis</a:t>
            </a:r>
            <a:endParaRPr sz="40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 rotWithShape="1">
          <a:blip r:embed="rId5">
            <a:alphaModFix/>
          </a:blip>
          <a:srcRect b="17918"/>
          <a:stretch/>
        </p:blipFill>
        <p:spPr>
          <a:xfrm>
            <a:off x="1788825" y="1063875"/>
            <a:ext cx="5283500" cy="26690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6" name="Google Shape;246;p41"/>
          <p:cNvPicPr preferRelativeResize="0"/>
          <p:nvPr/>
        </p:nvPicPr>
        <p:blipFill rotWithShape="1">
          <a:blip r:embed="rId6">
            <a:alphaModFix/>
          </a:blip>
          <a:srcRect b="46201"/>
          <a:stretch/>
        </p:blipFill>
        <p:spPr>
          <a:xfrm>
            <a:off x="1015825" y="3894250"/>
            <a:ext cx="6829500" cy="1044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Analysis">
            <a:hlinkClick r:id="" action="ppaction://media"/>
            <a:extLst>
              <a:ext uri="{FF2B5EF4-FFF2-40B4-BE49-F238E27FC236}">
                <a16:creationId xmlns:a16="http://schemas.microsoft.com/office/drawing/2014/main" id="{6688A258-5C31-4002-B55D-E463B7A91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5325" y="366075"/>
            <a:ext cx="823775" cy="823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2"/>
          <p:cNvSpPr txBox="1"/>
          <p:nvPr/>
        </p:nvSpPr>
        <p:spPr>
          <a:xfrm>
            <a:off x="2132250" y="376125"/>
            <a:ext cx="48795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References</a:t>
            </a:r>
            <a:endParaRPr sz="40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subTitle" idx="4294967295"/>
          </p:nvPr>
        </p:nvSpPr>
        <p:spPr>
          <a:xfrm>
            <a:off x="863950" y="1120525"/>
            <a:ext cx="7202700" cy="3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Function GetStockData: Section 4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>
                <a:solidFill>
                  <a:schemeClr val="bg2"/>
                </a:solidFill>
              </a:rPr>
              <a:t>Function MonteCarlo: Section4</a:t>
            </a:r>
            <a:endParaRPr sz="1200" dirty="0">
              <a:solidFill>
                <a:schemeClr val="bg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https://plotly.com/python-api-reference/generated/plotly.graph_objects.Scatter.html</a:t>
            </a:r>
            <a:endParaRPr sz="1200" dirty="0">
              <a:solidFill>
                <a:schemeClr val="bg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https://community.plotly.com/t/apply-color-groups-for-multiple-traces/59950/2</a:t>
            </a:r>
            <a:endParaRPr sz="1200" dirty="0">
              <a:solidFill>
                <a:schemeClr val="bg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https://python.plainenglish.io/building-a-simple-stock-screener-using-streamlit-and-python-plotly-library-a6f04a2e40f9</a:t>
            </a:r>
            <a:endParaRPr sz="1200" dirty="0">
              <a:solidFill>
                <a:schemeClr val="bg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https://plotly.com/python/candlestick-charts/</a:t>
            </a:r>
            <a:endParaRPr sz="1200" dirty="0">
              <a:solidFill>
                <a:schemeClr val="bg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https://analyzingalpha.com/yfinance-python</a:t>
            </a:r>
            <a:endParaRPr sz="1200" dirty="0">
              <a:solidFill>
                <a:schemeClr val="bg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 dirty="0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https://pypi.org/project/yfinance/</a:t>
            </a:r>
            <a:endParaRPr sz="1200" dirty="0">
              <a:solidFill>
                <a:schemeClr val="bg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 dirty="0">
                <a:solidFill>
                  <a:schemeClr val="bg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https://docs.streamlit.io/library/advanced-features/theming</a:t>
            </a:r>
            <a:endParaRPr sz="1200" dirty="0">
              <a:solidFill>
                <a:schemeClr val="bg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 dirty="0">
                <a:solidFill>
                  <a:schemeClr val="bg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https://docs.streamlit.io/library/api-reference/control-flow/st.experimental_rerun</a:t>
            </a:r>
            <a:endParaRPr sz="1200" dirty="0">
              <a:solidFill>
                <a:schemeClr val="bg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>
                <a:solidFill>
                  <a:schemeClr val="bg2"/>
                </a:solidFill>
              </a:rPr>
              <a:t>I might have forgotten the thousands of forums I visited to correct my code, adapt the format of some columns, plot with pyplot and matplotlib…</a:t>
            </a:r>
            <a:endParaRPr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>
            <a:spLocks noGrp="1"/>
          </p:cNvSpPr>
          <p:nvPr>
            <p:ph type="title"/>
          </p:nvPr>
        </p:nvSpPr>
        <p:spPr>
          <a:xfrm>
            <a:off x="667500" y="1852950"/>
            <a:ext cx="7809000" cy="8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1AFDF-1F75-465A-8746-D4B3B5108728}"/>
              </a:ext>
            </a:extLst>
          </p:cNvPr>
          <p:cNvSpPr txBox="1"/>
          <p:nvPr/>
        </p:nvSpPr>
        <p:spPr>
          <a:xfrm>
            <a:off x="667500" y="2870210"/>
            <a:ext cx="7809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Find the </a:t>
            </a:r>
            <a:r>
              <a:rPr lang="fr-FR" b="0" i="0" dirty="0" err="1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link</a:t>
            </a:r>
            <a:r>
              <a:rPr lang="fr-FR" b="0" i="0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 to </a:t>
            </a:r>
            <a:r>
              <a:rPr lang="fr-FR" b="0" i="0" dirty="0" err="1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my</a:t>
            </a:r>
            <a:r>
              <a:rPr lang="fr-FR" b="0" i="0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dashboard</a:t>
            </a:r>
            <a:r>
              <a:rPr lang="fr-FR" b="0" i="0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here</a:t>
            </a:r>
            <a:r>
              <a:rPr lang="fr-FR" b="0" i="0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algn="ctr"/>
            <a:r>
              <a:rPr lang="fr-FR" sz="1200" b="0" i="0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https://adegonzague-financial-dashboard-strea-financialdashboard-js5a8i.streamlit.app/</a:t>
            </a:r>
            <a:endParaRPr lang="fr-FR" sz="12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/>
        </p:nvSpPr>
        <p:spPr>
          <a:xfrm>
            <a:off x="474900" y="366075"/>
            <a:ext cx="3855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01. Sidebar</a:t>
            </a:r>
            <a:endParaRPr sz="40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5">
            <a:alphaModFix/>
          </a:blip>
          <a:srcRect t="970"/>
          <a:stretch/>
        </p:blipFill>
        <p:spPr>
          <a:xfrm>
            <a:off x="3666575" y="257112"/>
            <a:ext cx="2733325" cy="4629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Sidebar">
            <a:hlinkClick r:id="" action="ppaction://media"/>
            <a:extLst>
              <a:ext uri="{FF2B5EF4-FFF2-40B4-BE49-F238E27FC236}">
                <a16:creationId xmlns:a16="http://schemas.microsoft.com/office/drawing/2014/main" id="{1CAFAFC7-FEA2-4F8D-8458-1CD97E9BB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7502" y="366075"/>
            <a:ext cx="851598" cy="85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/>
        </p:nvSpPr>
        <p:spPr>
          <a:xfrm>
            <a:off x="474900" y="366075"/>
            <a:ext cx="3855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02. Summary</a:t>
            </a:r>
            <a:endParaRPr sz="40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617575" y="2248713"/>
            <a:ext cx="3262500" cy="8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 can enter a subtitle here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400" y="1597275"/>
            <a:ext cx="4168515" cy="24355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5" name="Google Shape;18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3800" y="1597275"/>
            <a:ext cx="4013803" cy="2435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6" name="Google Shape;186;p34"/>
          <p:cNvCxnSpPr/>
          <p:nvPr/>
        </p:nvCxnSpPr>
        <p:spPr>
          <a:xfrm rot="10800000" flipH="1">
            <a:off x="4359925" y="2431050"/>
            <a:ext cx="3819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Summary">
            <a:hlinkClick r:id="" action="ppaction://media"/>
            <a:extLst>
              <a:ext uri="{FF2B5EF4-FFF2-40B4-BE49-F238E27FC236}">
                <a16:creationId xmlns:a16="http://schemas.microsoft.com/office/drawing/2014/main" id="{D4644A4E-3234-4528-8DDA-C03AB5BA2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8375" y="366075"/>
            <a:ext cx="840725" cy="840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/>
        </p:nvSpPr>
        <p:spPr>
          <a:xfrm>
            <a:off x="474900" y="366075"/>
            <a:ext cx="3855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02. Summary</a:t>
            </a:r>
            <a:endParaRPr sz="40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850" y="987675"/>
            <a:ext cx="7075995" cy="3851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3" name="Google Shape;19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148" y="987675"/>
            <a:ext cx="906596" cy="38510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4" name="Google Shape;194;p35"/>
          <p:cNvCxnSpPr/>
          <p:nvPr/>
        </p:nvCxnSpPr>
        <p:spPr>
          <a:xfrm rot="10800000">
            <a:off x="1306125" y="1635625"/>
            <a:ext cx="3213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Summary2">
            <a:hlinkClick r:id="" action="ppaction://media"/>
            <a:extLst>
              <a:ext uri="{FF2B5EF4-FFF2-40B4-BE49-F238E27FC236}">
                <a16:creationId xmlns:a16="http://schemas.microsoft.com/office/drawing/2014/main" id="{359F7F16-961B-438E-B652-96AA557F3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5200" y="304800"/>
            <a:ext cx="723900" cy="72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6"/>
          <p:cNvPicPr preferRelativeResize="0"/>
          <p:nvPr/>
        </p:nvPicPr>
        <p:blipFill rotWithShape="1">
          <a:blip r:embed="rId5">
            <a:alphaModFix/>
          </a:blip>
          <a:srcRect b="10714"/>
          <a:stretch/>
        </p:blipFill>
        <p:spPr>
          <a:xfrm>
            <a:off x="1253950" y="1109651"/>
            <a:ext cx="6636123" cy="1773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0" name="Google Shape;200;p36"/>
          <p:cNvSpPr txBox="1"/>
          <p:nvPr/>
        </p:nvSpPr>
        <p:spPr>
          <a:xfrm>
            <a:off x="474900" y="366075"/>
            <a:ext cx="3855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03. Chart</a:t>
            </a:r>
            <a:endParaRPr sz="40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8475" y="3218050"/>
            <a:ext cx="2307025" cy="838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2374" y="3218050"/>
            <a:ext cx="2735289" cy="968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3" name="Google Shape;203;p36"/>
          <p:cNvCxnSpPr/>
          <p:nvPr/>
        </p:nvCxnSpPr>
        <p:spPr>
          <a:xfrm rot="10800000">
            <a:off x="1024625" y="2149813"/>
            <a:ext cx="35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6"/>
          <p:cNvCxnSpPr/>
          <p:nvPr/>
        </p:nvCxnSpPr>
        <p:spPr>
          <a:xfrm>
            <a:off x="7654975" y="2149825"/>
            <a:ext cx="46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6"/>
          <p:cNvCxnSpPr/>
          <p:nvPr/>
        </p:nvCxnSpPr>
        <p:spPr>
          <a:xfrm flipH="1">
            <a:off x="1979200" y="2822900"/>
            <a:ext cx="9900" cy="37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36"/>
          <p:cNvCxnSpPr/>
          <p:nvPr/>
        </p:nvCxnSpPr>
        <p:spPr>
          <a:xfrm flipH="1">
            <a:off x="4996850" y="2802800"/>
            <a:ext cx="6000" cy="42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7" name="Google Shape;20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58475" y="3194675"/>
            <a:ext cx="2307025" cy="96875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p36"/>
          <p:cNvPicPr preferRelativeResize="0"/>
          <p:nvPr/>
        </p:nvPicPr>
        <p:blipFill rotWithShape="1">
          <a:blip r:embed="rId9">
            <a:alphaModFix/>
          </a:blip>
          <a:srcRect r="24845"/>
          <a:stretch/>
        </p:blipFill>
        <p:spPr>
          <a:xfrm>
            <a:off x="213300" y="1464314"/>
            <a:ext cx="797925" cy="322596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9" name="Google Shape;209;p36"/>
          <p:cNvPicPr preferRelativeResize="0"/>
          <p:nvPr/>
        </p:nvPicPr>
        <p:blipFill rotWithShape="1">
          <a:blip r:embed="rId10">
            <a:alphaModFix/>
          </a:blip>
          <a:srcRect l="7740"/>
          <a:stretch/>
        </p:blipFill>
        <p:spPr>
          <a:xfrm>
            <a:off x="8118350" y="1464325"/>
            <a:ext cx="736175" cy="30075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Chart">
            <a:hlinkClick r:id="" action="ppaction://media"/>
            <a:extLst>
              <a:ext uri="{FF2B5EF4-FFF2-40B4-BE49-F238E27FC236}">
                <a16:creationId xmlns:a16="http://schemas.microsoft.com/office/drawing/2014/main" id="{44E05121-D9E7-4302-8267-4B06B51F3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5323" y="284966"/>
            <a:ext cx="763777" cy="763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/>
        </p:nvSpPr>
        <p:spPr>
          <a:xfrm>
            <a:off x="474900" y="366075"/>
            <a:ext cx="3855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03. Chart</a:t>
            </a:r>
            <a:endParaRPr sz="40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275" y="1063875"/>
            <a:ext cx="6479430" cy="3851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Chart2">
            <a:hlinkClick r:id="" action="ppaction://media"/>
            <a:extLst>
              <a:ext uri="{FF2B5EF4-FFF2-40B4-BE49-F238E27FC236}">
                <a16:creationId xmlns:a16="http://schemas.microsoft.com/office/drawing/2014/main" id="{2564523E-FB39-4734-8439-2E19583416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5279" y="366075"/>
            <a:ext cx="713821" cy="713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/>
        </p:nvSpPr>
        <p:spPr>
          <a:xfrm>
            <a:off x="474900" y="366075"/>
            <a:ext cx="3855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03. Chart</a:t>
            </a:r>
            <a:endParaRPr sz="40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6288" y="1063875"/>
            <a:ext cx="6271414" cy="38510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Chart3">
            <a:hlinkClick r:id="" action="ppaction://media"/>
            <a:extLst>
              <a:ext uri="{FF2B5EF4-FFF2-40B4-BE49-F238E27FC236}">
                <a16:creationId xmlns:a16="http://schemas.microsoft.com/office/drawing/2014/main" id="{FC6A1BE6-B928-4842-B130-268B5211D5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8131" y="366075"/>
            <a:ext cx="770970" cy="770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9"/>
          <p:cNvPicPr preferRelativeResize="0"/>
          <p:nvPr/>
        </p:nvPicPr>
        <p:blipFill rotWithShape="1">
          <a:blip r:embed="rId5">
            <a:alphaModFix/>
          </a:blip>
          <a:srcRect b="4652"/>
          <a:stretch/>
        </p:blipFill>
        <p:spPr>
          <a:xfrm>
            <a:off x="2172375" y="1140075"/>
            <a:ext cx="6621374" cy="3712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7" name="Google Shape;227;p39"/>
          <p:cNvSpPr txBox="1"/>
          <p:nvPr/>
        </p:nvSpPr>
        <p:spPr>
          <a:xfrm>
            <a:off x="474900" y="366075"/>
            <a:ext cx="3855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04. Financials</a:t>
            </a:r>
            <a:endParaRPr sz="40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28" name="Google Shape;228;p39"/>
          <p:cNvCxnSpPr/>
          <p:nvPr/>
        </p:nvCxnSpPr>
        <p:spPr>
          <a:xfrm rot="10800000">
            <a:off x="1989100" y="2167450"/>
            <a:ext cx="31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9" name="Google Shape;2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800" y="1647524"/>
            <a:ext cx="1674975" cy="1702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Financials">
            <a:hlinkClick r:id="" action="ppaction://media"/>
            <a:extLst>
              <a:ext uri="{FF2B5EF4-FFF2-40B4-BE49-F238E27FC236}">
                <a16:creationId xmlns:a16="http://schemas.microsoft.com/office/drawing/2014/main" id="{0E13F119-0C6F-40FC-AB26-1CD76F859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0641" y="381616"/>
            <a:ext cx="758459" cy="758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/>
        </p:nvSpPr>
        <p:spPr>
          <a:xfrm>
            <a:off x="474900" y="366075"/>
            <a:ext cx="48795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05. Monte Carlo</a:t>
            </a:r>
            <a:endParaRPr sz="40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550" y="1059700"/>
            <a:ext cx="5904908" cy="385102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6" name="Google Shape;236;p40"/>
          <p:cNvPicPr preferRelativeResize="0"/>
          <p:nvPr/>
        </p:nvPicPr>
        <p:blipFill rotWithShape="1">
          <a:blip r:embed="rId6">
            <a:alphaModFix/>
          </a:blip>
          <a:srcRect l="6297" r="19175"/>
          <a:stretch/>
        </p:blipFill>
        <p:spPr>
          <a:xfrm>
            <a:off x="150675" y="1366325"/>
            <a:ext cx="1366025" cy="190113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7" name="Google Shape;237;p40"/>
          <p:cNvPicPr preferRelativeResize="0"/>
          <p:nvPr/>
        </p:nvPicPr>
        <p:blipFill rotWithShape="1">
          <a:blip r:embed="rId7">
            <a:alphaModFix/>
          </a:blip>
          <a:srcRect l="6629"/>
          <a:stretch/>
        </p:blipFill>
        <p:spPr>
          <a:xfrm>
            <a:off x="7717725" y="1295925"/>
            <a:ext cx="1124450" cy="223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38" name="Google Shape;238;p40"/>
          <p:cNvCxnSpPr/>
          <p:nvPr/>
        </p:nvCxnSpPr>
        <p:spPr>
          <a:xfrm rot="10800000">
            <a:off x="1436600" y="1979025"/>
            <a:ext cx="2913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40"/>
          <p:cNvCxnSpPr/>
          <p:nvPr/>
        </p:nvCxnSpPr>
        <p:spPr>
          <a:xfrm>
            <a:off x="7223000" y="2029275"/>
            <a:ext cx="59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Monte Carlo">
            <a:hlinkClick r:id="" action="ppaction://media"/>
            <a:extLst>
              <a:ext uri="{FF2B5EF4-FFF2-40B4-BE49-F238E27FC236}">
                <a16:creationId xmlns:a16="http://schemas.microsoft.com/office/drawing/2014/main" id="{7EFFAE0D-F2B3-44DE-A0C3-290D44BC07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6711" y="366075"/>
            <a:ext cx="702390" cy="702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39007D"/>
      </a:dk1>
      <a:lt1>
        <a:srgbClr val="FFFFFF"/>
      </a:lt1>
      <a:dk2>
        <a:srgbClr val="34026F"/>
      </a:dk2>
      <a:lt2>
        <a:srgbClr val="39007D"/>
      </a:lt2>
      <a:accent1>
        <a:srgbClr val="39007D"/>
      </a:accent1>
      <a:accent2>
        <a:srgbClr val="FFFFFF"/>
      </a:accent2>
      <a:accent3>
        <a:srgbClr val="39007D"/>
      </a:accent3>
      <a:accent4>
        <a:srgbClr val="39007D"/>
      </a:accent4>
      <a:accent5>
        <a:srgbClr val="39007D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On-screen Show (16:9)</PresentationFormat>
  <Paragraphs>28</Paragraphs>
  <Slides>12</Slides>
  <Notes>12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Playfair Display</vt:lpstr>
      <vt:lpstr>Montserrat</vt:lpstr>
      <vt:lpstr>Arial</vt:lpstr>
      <vt:lpstr>Livvic</vt:lpstr>
      <vt:lpstr>Playfair Display SemiBold</vt:lpstr>
      <vt:lpstr>Roboto Condensed Light</vt:lpstr>
      <vt:lpstr>Minimalist Green Slides by Slidesgo</vt:lpstr>
      <vt:lpstr>Financial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Dashboard</dc:title>
  <dc:creator>DEGONZAGUE Alice</dc:creator>
  <cp:lastModifiedBy>DEGONZAGUE Alice</cp:lastModifiedBy>
  <cp:revision>1</cp:revision>
  <dcterms:modified xsi:type="dcterms:W3CDTF">2022-11-30T15:48:32Z</dcterms:modified>
</cp:coreProperties>
</file>